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0" r:id="rId5"/>
    <p:sldId id="268" r:id="rId6"/>
    <p:sldId id="263" r:id="rId7"/>
    <p:sldId id="270" r:id="rId8"/>
    <p:sldId id="259" r:id="rId9"/>
    <p:sldId id="269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6" y="-9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02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0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3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28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6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0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16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98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24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11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36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3F425-5D3B-41D8-BBD9-3E0BBEFD33E1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AB83D-B7D0-4478-8D2D-02591B21F4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58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9560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Arial Black" panose="020B0A04020102020204" pitchFamily="34" charset="0"/>
              </a:rPr>
              <a:t>Компетенции установления причинно-следственных связей </a:t>
            </a:r>
            <a:endParaRPr lang="ru-RU" sz="4800" b="1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615542"/>
            <a:ext cx="9144000" cy="1663338"/>
          </a:xfrm>
        </p:spPr>
        <p:txBody>
          <a:bodyPr/>
          <a:lstStyle/>
          <a:p>
            <a:pPr algn="r"/>
            <a:r>
              <a:rPr lang="ru-RU" b="1" dirty="0" smtClean="0"/>
              <a:t>Таизова О.С</a:t>
            </a:r>
            <a:r>
              <a:rPr lang="ru-RU" b="1" dirty="0" smtClean="0"/>
              <a:t>.</a:t>
            </a:r>
          </a:p>
          <a:p>
            <a:pPr algn="r"/>
            <a:r>
              <a:rPr lang="ru-RU" b="1" dirty="0" smtClean="0"/>
              <a:t>10.10.2017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28683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5503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Всегда ли объяснение  – это  ППС? </a:t>
            </a:r>
            <a:br>
              <a:rPr lang="ru-RU" b="1" dirty="0" smtClean="0"/>
            </a:br>
            <a:r>
              <a:rPr lang="ru-RU" b="1" dirty="0" smtClean="0"/>
              <a:t>ППС и выводы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1314" y="2154724"/>
            <a:ext cx="10792485" cy="402223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Пример 1  </a:t>
            </a:r>
          </a:p>
          <a:p>
            <a:r>
              <a:rPr lang="ru-RU" dirty="0" smtClean="0"/>
              <a:t>Большинство птиц строят себе гнезда.</a:t>
            </a:r>
          </a:p>
          <a:p>
            <a:r>
              <a:rPr lang="ru-RU" dirty="0" smtClean="0"/>
              <a:t>Гнезда защищают и яйца, и птенцов.</a:t>
            </a:r>
          </a:p>
          <a:p>
            <a:pPr>
              <a:buNone/>
            </a:pPr>
            <a:r>
              <a:rPr lang="ru-RU" b="1" dirty="0" smtClean="0"/>
              <a:t>Пример 2. </a:t>
            </a:r>
          </a:p>
          <a:p>
            <a:r>
              <a:rPr lang="ru-RU" dirty="0" smtClean="0"/>
              <a:t>В пасти больших акул зубы в шесть рядов и острые, как пила.</a:t>
            </a:r>
          </a:p>
          <a:p>
            <a:r>
              <a:rPr lang="ru-RU" dirty="0" smtClean="0"/>
              <a:t>Большие акулы очень опасны.</a:t>
            </a:r>
          </a:p>
          <a:p>
            <a:pPr>
              <a:buNone/>
            </a:pPr>
            <a:r>
              <a:rPr lang="ru-RU" b="1" dirty="0" smtClean="0"/>
              <a:t>Пример 3. </a:t>
            </a:r>
          </a:p>
          <a:p>
            <a:r>
              <a:rPr lang="ru-RU" dirty="0" smtClean="0"/>
              <a:t>Арбузы растут в жарких странах.</a:t>
            </a:r>
          </a:p>
          <a:p>
            <a:r>
              <a:rPr lang="ru-RU" dirty="0" smtClean="0"/>
              <a:t>Арбузам нужно тепло и долгое время для созревания.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Компетентность установления ПСС не формируется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1851" y="1959429"/>
            <a:ext cx="10691949" cy="4217534"/>
          </a:xfrm>
        </p:spPr>
        <p:txBody>
          <a:bodyPr>
            <a:normAutofit/>
          </a:bodyPr>
          <a:lstStyle/>
          <a:p>
            <a:r>
              <a:rPr lang="ru-RU" dirty="0" smtClean="0"/>
              <a:t>методом демонстрации.</a:t>
            </a:r>
          </a:p>
          <a:p>
            <a:pPr marL="0" indent="0">
              <a:buNone/>
            </a:pPr>
            <a:r>
              <a:rPr lang="ru-RU" i="1" dirty="0" smtClean="0"/>
              <a:t>«Итак, причины революции 1917 года были… Пишем …»</a:t>
            </a:r>
          </a:p>
          <a:p>
            <a:pPr marL="0" indent="0">
              <a:buNone/>
            </a:pPr>
            <a:endParaRPr lang="ru-RU" i="1" dirty="0" smtClean="0"/>
          </a:p>
          <a:p>
            <a:r>
              <a:rPr lang="ru-RU" dirty="0" smtClean="0"/>
              <a:t>методом переноса – действия по аналогии (тренировки).</a:t>
            </a:r>
          </a:p>
          <a:p>
            <a:pPr marL="0" indent="0">
              <a:buNone/>
            </a:pPr>
            <a:r>
              <a:rPr lang="ru-RU" i="1" dirty="0"/>
              <a:t>Мед – пчела</a:t>
            </a:r>
          </a:p>
          <a:p>
            <a:pPr marL="0" indent="0">
              <a:buNone/>
            </a:pPr>
            <a:r>
              <a:rPr lang="ru-RU" i="1" dirty="0"/>
              <a:t>яйцо – курица</a:t>
            </a:r>
          </a:p>
          <a:p>
            <a:pPr marL="0" indent="0">
              <a:buNone/>
            </a:pPr>
            <a:r>
              <a:rPr lang="ru-RU" i="1" dirty="0"/>
              <a:t>шерсть – овца</a:t>
            </a:r>
          </a:p>
          <a:p>
            <a:pPr marL="0" indent="0">
              <a:buNone/>
            </a:pPr>
            <a:r>
              <a:rPr lang="ru-RU" i="1" dirty="0"/>
              <a:t>молоко – ?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88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5758" y="365125"/>
            <a:ext cx="10548041" cy="350975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ПСС - результат интерпретации </a:t>
            </a:r>
            <a:br>
              <a:rPr lang="ru-RU" b="1" dirty="0" smtClean="0"/>
            </a:br>
            <a:r>
              <a:rPr lang="ru-RU" b="1" dirty="0" smtClean="0"/>
              <a:t>размышление, отвечающее на вопрос «почему?», « что будет?», «что будет если..?» )</a:t>
            </a:r>
            <a:br>
              <a:rPr lang="ru-RU" b="1" dirty="0" smtClean="0"/>
            </a:br>
            <a:r>
              <a:rPr lang="ru-RU" b="1" dirty="0" smtClean="0"/>
              <a:t>обращенное в прошлое или будущее (временная растяжка), </a:t>
            </a:r>
            <a:br>
              <a:rPr lang="ru-RU" b="1" dirty="0" smtClean="0"/>
            </a:br>
            <a:r>
              <a:rPr lang="ru-RU" b="1" dirty="0" smtClean="0"/>
              <a:t>основанное на знании фактов и закономерностей.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406" y="4092166"/>
            <a:ext cx="11516008" cy="255307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«</a:t>
            </a:r>
            <a:r>
              <a:rPr lang="ru-RU" sz="3900" dirty="0" smtClean="0"/>
              <a:t>Разуму </a:t>
            </a:r>
            <a:r>
              <a:rPr lang="ru-RU" sz="3900" dirty="0"/>
              <a:t>свойственно размышлять, сознавать, то есть связывать причины и следствия,  </a:t>
            </a:r>
            <a:r>
              <a:rPr lang="ru-RU" sz="3900" dirty="0" smtClean="0"/>
              <a:t>давать </a:t>
            </a:r>
            <a:r>
              <a:rPr lang="ru-RU" sz="3900" dirty="0"/>
              <a:t>ответ на вопрос «почему», </a:t>
            </a:r>
            <a:r>
              <a:rPr lang="ru-RU" sz="3900" dirty="0" smtClean="0"/>
              <a:t>выявлять </a:t>
            </a:r>
            <a:r>
              <a:rPr lang="ru-RU" sz="3900" dirty="0"/>
              <a:t> </a:t>
            </a:r>
            <a:r>
              <a:rPr lang="ru-RU" sz="3900" dirty="0" smtClean="0"/>
              <a:t>случайное</a:t>
            </a:r>
            <a:r>
              <a:rPr lang="ru-RU" sz="3900" dirty="0"/>
              <a:t>,  обнаруживать  закономерное,  </a:t>
            </a:r>
            <a:r>
              <a:rPr lang="ru-RU" sz="3900" dirty="0" smtClean="0"/>
              <a:t>устанавливать </a:t>
            </a:r>
            <a:r>
              <a:rPr lang="ru-RU" sz="3900" dirty="0"/>
              <a:t>согласованность  новых  </a:t>
            </a:r>
            <a:r>
              <a:rPr lang="ru-RU" sz="3900" dirty="0" smtClean="0"/>
              <a:t>свойств </a:t>
            </a:r>
            <a:r>
              <a:rPr lang="ru-RU" sz="3900" dirty="0"/>
              <a:t>с новыми  условиями,  </a:t>
            </a:r>
            <a:r>
              <a:rPr lang="ru-RU" sz="3900" dirty="0" smtClean="0"/>
              <a:t>находить  </a:t>
            </a:r>
            <a:r>
              <a:rPr lang="ru-RU" sz="3900" dirty="0"/>
              <a:t>цепи происходящего  начала и концы</a:t>
            </a:r>
            <a:r>
              <a:rPr lang="ru-RU" sz="3900" dirty="0" smtClean="0"/>
              <a:t>».</a:t>
            </a:r>
          </a:p>
          <a:p>
            <a:pPr marL="0" indent="0" algn="r">
              <a:buNone/>
            </a:pPr>
            <a:r>
              <a:rPr lang="ru-RU" sz="3900" dirty="0" smtClean="0"/>
              <a:t> </a:t>
            </a:r>
            <a:r>
              <a:rPr lang="ru-RU" sz="3900" dirty="0"/>
              <a:t>      (Ж. Фабр</a:t>
            </a:r>
            <a:r>
              <a:rPr lang="ru-RU" sz="3900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54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2217" y="1"/>
            <a:ext cx="11031583" cy="715224"/>
          </a:xfrm>
        </p:spPr>
        <p:txBody>
          <a:bodyPr>
            <a:normAutofit/>
          </a:bodyPr>
          <a:lstStyle/>
          <a:p>
            <a:r>
              <a:rPr lang="ru-RU" b="1" dirty="0" smtClean="0"/>
              <a:t>ПСС – результат интерпретации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8" y="688063"/>
            <a:ext cx="10972800" cy="585759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u="sng" dirty="0" smtClean="0"/>
              <a:t>Следовательно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3200" b="1" dirty="0" smtClean="0"/>
              <a:t>Предположений о причинах или следствиях д.б. много.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</a:pPr>
            <a:r>
              <a:rPr lang="ru-RU" sz="3200" i="1" dirty="0" smtClean="0"/>
              <a:t>Умение предположить несколько причин явления/события.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</a:pPr>
            <a:r>
              <a:rPr lang="ru-RU" sz="3200" i="1" dirty="0" smtClean="0"/>
              <a:t>Умение </a:t>
            </a:r>
            <a:r>
              <a:rPr lang="ru-RU" sz="3200" i="1" dirty="0"/>
              <a:t>предположить несколько причин </a:t>
            </a:r>
            <a:r>
              <a:rPr lang="ru-RU" sz="3200" i="1" dirty="0" smtClean="0"/>
              <a:t>явления/события из разных контекстов\аспектов (экономический, социальный, </a:t>
            </a:r>
            <a:r>
              <a:rPr lang="ru-RU" sz="3200" i="1" dirty="0" err="1" smtClean="0"/>
              <a:t>социо</a:t>
            </a:r>
            <a:r>
              <a:rPr lang="ru-RU" sz="3200" i="1" dirty="0" smtClean="0"/>
              <a:t>-культурный, психологический,…).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</a:pPr>
            <a:r>
              <a:rPr lang="ru-RU" sz="3200" i="1" dirty="0" smtClean="0"/>
              <a:t>Умение предположить несколько следствий…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</a:pPr>
            <a:r>
              <a:rPr lang="ru-RU" sz="3200" i="1" dirty="0" smtClean="0"/>
              <a:t>Умение предположить несколько следствий из разных </a:t>
            </a:r>
            <a:r>
              <a:rPr lang="ru-RU" sz="3200" i="1" dirty="0" err="1" smtClean="0"/>
              <a:t>контекстов\аспектов</a:t>
            </a:r>
            <a:r>
              <a:rPr lang="ru-RU" sz="3200" i="1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ru-RU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7261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33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Следовательно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4444" y="959667"/>
            <a:ext cx="11109356" cy="521729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/>
              <a:t>2. </a:t>
            </a:r>
            <a:r>
              <a:rPr lang="ru-RU" b="1" dirty="0" smtClean="0"/>
              <a:t>Важно доказать (обосновать) состоятельность (возможность) этих причин или этих следствий.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u="sng" dirty="0" smtClean="0"/>
              <a:t>Обоснование на основании формальной логики: </a:t>
            </a:r>
            <a:endParaRPr lang="ru-RU" b="1" u="sng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i="1" dirty="0" smtClean="0"/>
              <a:t>Умение обосновать причинно-следственные связи на основе метода сходства (комбинация условий: АВС, А</a:t>
            </a:r>
            <a:r>
              <a:rPr lang="en-US" i="1" dirty="0" smtClean="0"/>
              <a:t>DE</a:t>
            </a:r>
            <a:r>
              <a:rPr lang="ru-RU" i="1" dirty="0" smtClean="0"/>
              <a:t>,</a:t>
            </a:r>
            <a:r>
              <a:rPr lang="en-US" i="1" dirty="0" smtClean="0"/>
              <a:t> AMC</a:t>
            </a:r>
            <a:r>
              <a:rPr lang="ru-RU" i="1" dirty="0" smtClean="0"/>
              <a:t>.  следовательно А- причина),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i="1" dirty="0" smtClean="0"/>
              <a:t> Умение обосновать причинно-следственные связи на основе метода </a:t>
            </a:r>
            <a:r>
              <a:rPr lang="ru-RU" i="1" dirty="0" err="1" smtClean="0"/>
              <a:t>различения\</a:t>
            </a:r>
            <a:r>
              <a:rPr lang="ru-RU" i="1" dirty="0" smtClean="0"/>
              <a:t> </a:t>
            </a:r>
            <a:r>
              <a:rPr lang="ru-RU" i="1" dirty="0" err="1" smtClean="0"/>
              <a:t>метода</a:t>
            </a:r>
            <a:r>
              <a:rPr lang="ru-RU" i="1" dirty="0" smtClean="0"/>
              <a:t> сопутствующих </a:t>
            </a:r>
            <a:r>
              <a:rPr lang="ru-RU" i="1" dirty="0" err="1" smtClean="0"/>
              <a:t>изменений\</a:t>
            </a:r>
            <a:r>
              <a:rPr lang="ru-RU" i="1" dirty="0" smtClean="0"/>
              <a:t> метода остатков).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i="1" dirty="0" smtClean="0"/>
              <a:t>Умение оценить степень  состоятельности причины/следствия.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854" y="215900"/>
            <a:ext cx="11878146" cy="1530036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/>
              <a:t>ППС - размышление, отвечающее на вопрос «почему?», «что будет?», «что будет если..?», обращенное в прошлое или будущее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4033" y="1892174"/>
            <a:ext cx="11615596" cy="478928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Следовательно</a:t>
            </a:r>
          </a:p>
          <a:p>
            <a:pPr marL="514350" indent="-514350">
              <a:buNone/>
            </a:pPr>
            <a:r>
              <a:rPr lang="ru-RU" dirty="0" smtClean="0"/>
              <a:t>1</a:t>
            </a:r>
            <a:r>
              <a:rPr lang="ru-RU" sz="3000" dirty="0" smtClean="0"/>
              <a:t>. </a:t>
            </a:r>
            <a:r>
              <a:rPr lang="ru-RU" sz="3000" b="1" dirty="0" smtClean="0"/>
              <a:t>Причины всегда предшествуют следствиям по времени</a:t>
            </a:r>
          </a:p>
          <a:p>
            <a:pPr marL="514350" indent="-514350"/>
            <a:r>
              <a:rPr lang="ru-RU" sz="3000" i="1" dirty="0" smtClean="0"/>
              <a:t>Умение установить последовательность событий в цепочке предложений</a:t>
            </a:r>
            <a:r>
              <a:rPr lang="ru-RU" sz="3000" dirty="0" smtClean="0"/>
              <a:t> (На небе сгустились тучи. Сверкнула молния. Начался дождь. Прохожие открыли зонты.)</a:t>
            </a:r>
          </a:p>
          <a:p>
            <a:pPr marL="514350" indent="-514350">
              <a:buNone/>
            </a:pPr>
            <a:r>
              <a:rPr lang="ru-RU" sz="3000" dirty="0" smtClean="0"/>
              <a:t>2. </a:t>
            </a:r>
            <a:r>
              <a:rPr lang="ru-RU" sz="3000" b="1" dirty="0" smtClean="0"/>
              <a:t>Причины могут быть «прямыми» и «опосредованными» </a:t>
            </a:r>
            <a:r>
              <a:rPr lang="ru-RU" sz="3000" dirty="0" smtClean="0"/>
              <a:t>.</a:t>
            </a:r>
          </a:p>
          <a:p>
            <a:pPr marL="514350" indent="-514350"/>
            <a:r>
              <a:rPr lang="ru-RU" sz="3000" i="1" dirty="0" smtClean="0"/>
              <a:t>Умение находить в тексте опосредованные причины указанного явления, события, выстраивать цепочку причинно-следственных связей. </a:t>
            </a:r>
          </a:p>
          <a:p>
            <a:pPr marL="514350" indent="-514350">
              <a:buNone/>
            </a:pPr>
            <a:r>
              <a:rPr lang="ru-RU" sz="3000" dirty="0" smtClean="0"/>
              <a:t>Леса гибнут из-за роста потребления электроэнергии.</a:t>
            </a:r>
          </a:p>
          <a:p>
            <a:pPr marL="514350" indent="-514350"/>
            <a:r>
              <a:rPr lang="ru-RU" sz="3000" i="1" dirty="0" smtClean="0"/>
              <a:t>Умение «достроить» цепочку причин и следствий недостающими звеньями. </a:t>
            </a:r>
          </a:p>
          <a:p>
            <a:pPr marL="514350" indent="-514350">
              <a:buNone/>
            </a:pPr>
            <a:r>
              <a:rPr lang="ru-RU" sz="3000" dirty="0" smtClean="0"/>
              <a:t>Шишка упала с елки….. Автобус не пришел вовремя. </a:t>
            </a:r>
            <a:endParaRPr lang="ru-RU" sz="3000" i="1" dirty="0" smtClean="0"/>
          </a:p>
          <a:p>
            <a:pPr marL="514350" indent="-514350">
              <a:buNone/>
            </a:pPr>
            <a:endParaRPr lang="ru-RU"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495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Следовательно (продолжение)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8887" y="959667"/>
            <a:ext cx="11343992" cy="559504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3. </a:t>
            </a:r>
            <a:r>
              <a:rPr lang="ru-RU" b="1" dirty="0" smtClean="0"/>
              <a:t>Цепочка причины- следствия в несколько звеньев должны содержательно  соотносится друг с другом </a:t>
            </a:r>
            <a:r>
              <a:rPr lang="ru-RU" dirty="0" smtClean="0"/>
              <a:t>(например, объект суждения  д. б. один и тот же).  </a:t>
            </a:r>
          </a:p>
          <a:p>
            <a:pPr marL="514350" indent="-514350"/>
            <a:r>
              <a:rPr lang="ru-RU" i="1" dirty="0" smtClean="0"/>
              <a:t>Умение найти алогизмы или неточности в объяснении причинно-следственных связей</a:t>
            </a:r>
            <a:r>
              <a:rPr lang="ru-RU" dirty="0" smtClean="0"/>
              <a:t>. </a:t>
            </a:r>
          </a:p>
          <a:p>
            <a:pPr marL="514350" indent="-514350">
              <a:buNone/>
            </a:pPr>
            <a:r>
              <a:rPr lang="ru-RU" dirty="0" smtClean="0"/>
              <a:t>На месте лагеря был военный палаточный городок. Следовательно, когда строили лагерь использовали военный принцип размещения корпусов: прямые улицы, четные корпуса слева, нечетные справа.</a:t>
            </a:r>
          </a:p>
          <a:p>
            <a:pPr marL="514350" indent="-514350">
              <a:buNone/>
            </a:pPr>
            <a:r>
              <a:rPr lang="ru-RU" dirty="0" smtClean="0"/>
              <a:t>4. </a:t>
            </a:r>
            <a:r>
              <a:rPr lang="ru-RU" b="1" dirty="0" smtClean="0"/>
              <a:t>Следствия всегда зависят от условий. Изменение условий – изменение следствий.</a:t>
            </a:r>
          </a:p>
          <a:p>
            <a:pPr marL="514350" indent="-514350"/>
            <a:r>
              <a:rPr lang="ru-RU" i="1" dirty="0" smtClean="0"/>
              <a:t>Умение предположить изменение следствий (или масштаба следствий) при изменении условий. </a:t>
            </a:r>
            <a:r>
              <a:rPr lang="ru-RU" dirty="0" smtClean="0"/>
              <a:t>(Голод охватил всю страну – революция. Голод охватил отдельные губернии - восстания).</a:t>
            </a:r>
          </a:p>
          <a:p>
            <a:pPr marL="514350" indent="-514350">
              <a:buNone/>
            </a:pPr>
            <a:r>
              <a:rPr lang="ru-RU" dirty="0" smtClean="0"/>
              <a:t>5. </a:t>
            </a:r>
            <a:r>
              <a:rPr lang="ru-RU" b="1" dirty="0" smtClean="0"/>
              <a:t>Причины всегда случившееся: действие, явления, событие, факт, никогда  - объект. Причина и следствие  - это процесс изменения. Объект д. измениться. Причина – источник изменений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ППС – размышление, основанное на знании фактов и закономерностей.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497" y="1213164"/>
            <a:ext cx="11100303" cy="52962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Следовательно,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Размышлять </a:t>
            </a:r>
            <a:r>
              <a:rPr lang="ru-RU" b="1" dirty="0"/>
              <a:t>можно только о том, что </a:t>
            </a:r>
            <a:r>
              <a:rPr lang="ru-RU" b="1" dirty="0" smtClean="0"/>
              <a:t>знаешь</a:t>
            </a:r>
            <a:r>
              <a:rPr lang="ru-RU" dirty="0" smtClean="0"/>
              <a:t> (</a:t>
            </a:r>
            <a:r>
              <a:rPr lang="ru-RU" dirty="0"/>
              <a:t>владеешь информацией</a:t>
            </a:r>
            <a:r>
              <a:rPr lang="ru-RU" dirty="0" smtClean="0"/>
              <a:t>), понимаешь.  </a:t>
            </a:r>
            <a:r>
              <a:rPr lang="ru-RU" dirty="0"/>
              <a:t>Просить у ученика назвать причину явления, события, о сути которого он не знает, о котором он не владеет информацией – бессмысленно. (Для события – суть события и факты ему предшествующие).  </a:t>
            </a:r>
            <a:endParaRPr lang="ru-RU" dirty="0" smtClean="0"/>
          </a:p>
          <a:p>
            <a:pPr marL="514350" indent="-514350"/>
            <a:r>
              <a:rPr lang="ru-RU" i="1" dirty="0" smtClean="0"/>
              <a:t>Умение на основе имеющихся знаний предположить причины…</a:t>
            </a:r>
          </a:p>
          <a:p>
            <a:pPr marL="514350" indent="-514350"/>
            <a:r>
              <a:rPr lang="ru-RU" i="1" dirty="0" smtClean="0"/>
              <a:t>Умение на основании описания события и предложенных фактов  сформулировать  причину. </a:t>
            </a:r>
          </a:p>
          <a:p>
            <a:pPr marL="514350" indent="-514350">
              <a:buNone/>
            </a:pPr>
            <a:r>
              <a:rPr lang="ru-RU" dirty="0" smtClean="0"/>
              <a:t>Но такие умения базируются на знании определенных закономерностей и опыте их применения, т.е. обусловлено предметными знаниями и опытом работы с предметным материалом (Я знаю, что повышение температуры приводит к увеличению объема…Я знаю, что бесконечные территориальные захваты приводят к ослаблению государства…)</a:t>
            </a:r>
            <a:r>
              <a:rPr lang="ru-RU" i="1" dirty="0" smtClean="0"/>
              <a:t>. 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/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203664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644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 предметной обусловленности компетенции выстраивания причинно-следственных связей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0657" y="1720158"/>
            <a:ext cx="11911343" cy="487076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200" b="1" dirty="0" smtClean="0"/>
              <a:t>Обоснование  причинно-следственных связей специфично  для разных предметов: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200" i="1" dirty="0" smtClean="0"/>
              <a:t> предметы ЕМЦ – доказательство: аксиома, закон, эксперимент.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200" i="1" dirty="0" smtClean="0"/>
              <a:t>история -  доказательство: факты, имеющие массовый характер, подтвержденные на основе принципа «3-х источников». Различение повода и причины.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ru-RU" sz="3200" i="1" dirty="0" smtClean="0"/>
              <a:t> бытовая реальность – доказательство: личный опыт, или миф, или..</a:t>
            </a: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682</Words>
  <Application>Microsoft Office PowerPoint</Application>
  <PresentationFormat>Произвольный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Компетенции установления причинно-следственных связей </vt:lpstr>
      <vt:lpstr>Компетентность установления ПСС не формируется</vt:lpstr>
      <vt:lpstr>ПСС - результат интерпретации  размышление, отвечающее на вопрос «почему?», « что будет?», «что будет если..?» ) обращенное в прошлое или будущее (временная растяжка),  основанное на знании фактов и закономерностей. </vt:lpstr>
      <vt:lpstr>ПСС – результат интерпретации</vt:lpstr>
      <vt:lpstr>Следовательно (продолжение)</vt:lpstr>
      <vt:lpstr> ППС - размышление, отвечающее на вопрос «почему?», «что будет?», «что будет если..?», обращенное в прошлое или будущее  </vt:lpstr>
      <vt:lpstr>Следовательно (продолжение)</vt:lpstr>
      <vt:lpstr>ППС – размышление, основанное на знании фактов и закономерностей.</vt:lpstr>
      <vt:lpstr>О предметной обусловленности компетенции выстраивания причинно-следственных связей</vt:lpstr>
      <vt:lpstr>Всегда ли объяснение  – это  ППС?  ППС и выводы </vt:lpstr>
    </vt:vector>
  </TitlesOfParts>
  <Company>ИРО ПК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Таизова Ольга Сергеевна</dc:creator>
  <cp:lastModifiedBy>Аверина Светлана Сергеевна</cp:lastModifiedBy>
  <cp:revision>42</cp:revision>
  <dcterms:created xsi:type="dcterms:W3CDTF">2017-10-09T11:42:33Z</dcterms:created>
  <dcterms:modified xsi:type="dcterms:W3CDTF">2018-05-14T05:46:54Z</dcterms:modified>
</cp:coreProperties>
</file>